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notesMasterIdLst>
    <p:notesMasterId r:id="rId29"/>
  </p:notesMasterIdLst>
  <p:sldIdLst>
    <p:sldId id="262" r:id="rId2"/>
    <p:sldId id="256" r:id="rId3"/>
    <p:sldId id="473" r:id="rId4"/>
    <p:sldId id="452" r:id="rId5"/>
    <p:sldId id="461" r:id="rId6"/>
    <p:sldId id="453" r:id="rId7"/>
    <p:sldId id="476" r:id="rId8"/>
    <p:sldId id="465" r:id="rId9"/>
    <p:sldId id="466" r:id="rId10"/>
    <p:sldId id="463" r:id="rId11"/>
    <p:sldId id="456" r:id="rId12"/>
    <p:sldId id="470" r:id="rId13"/>
    <p:sldId id="503" r:id="rId14"/>
    <p:sldId id="457" r:id="rId15"/>
    <p:sldId id="460" r:id="rId16"/>
    <p:sldId id="467" r:id="rId17"/>
    <p:sldId id="469" r:id="rId18"/>
    <p:sldId id="472" r:id="rId19"/>
    <p:sldId id="475" r:id="rId20"/>
    <p:sldId id="471" r:id="rId21"/>
    <p:sldId id="501" r:id="rId22"/>
    <p:sldId id="502" r:id="rId23"/>
    <p:sldId id="474" r:id="rId24"/>
    <p:sldId id="464" r:id="rId25"/>
    <p:sldId id="458" r:id="rId26"/>
    <p:sldId id="459" r:id="rId27"/>
    <p:sldId id="468" r:id="rId28"/>
  </p:sldIdLst>
  <p:sldSz cx="9144000" cy="6858000" type="screen4x3"/>
  <p:notesSz cx="7102475" cy="102330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a-Siega, Thierry" initials="D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8" autoAdjust="0"/>
    <p:restoredTop sz="94524" autoAdjust="0"/>
  </p:normalViewPr>
  <p:slideViewPr>
    <p:cSldViewPr>
      <p:cViewPr varScale="1">
        <p:scale>
          <a:sx n="83" d="100"/>
          <a:sy n="83" d="100"/>
        </p:scale>
        <p:origin x="155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F%20TENNIS\ASSEMBLEE%20GENERALE%20ESF%20TENNIS\AG%202021\doc%20pr&#233;pa%20ag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F%20TENNIS\ASSEMBLEE%20GENERALE%20ESF%20TENNIS\AG%202021\doc%20pr&#233;pa%20ag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F%20TENNIS\ASSEMBLEE%20GENERALE%20ESF%20TENNIS\AG%202021\Bilan%202020-2021%20JE%20AG-doc%20travai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F%20TENNIS\ASSEMBLEE%20GENERALE%20ESF%20TENNIS\AG%202021\Bilan%202020-2021%20JE%20AG-doc%20travai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747346888780986E-2"/>
          <c:y val="4.9797638120927142E-2"/>
          <c:w val="0.98325267174692343"/>
          <c:h val="0.91884694159665459"/>
        </c:manualLayout>
      </c:layout>
      <c:pie3DChart>
        <c:varyColors val="1"/>
        <c:ser>
          <c:idx val="0"/>
          <c:order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58-4995-B43D-10560AB5046C}"/>
                </c:ext>
              </c:extLst>
            </c:dLbl>
            <c:dLbl>
              <c:idx val="1"/>
              <c:layout>
                <c:manualLayout>
                  <c:x val="-0.19823078902822111"/>
                  <c:y val="-0.1619203341100352"/>
                </c:manualLayout>
              </c:layout>
              <c:tx>
                <c:rich>
                  <a:bodyPr/>
                  <a:lstStyle/>
                  <a:p>
                    <a:r>
                      <a:rPr lang="fr-FR" sz="1200">
                        <a:solidFill>
                          <a:sysClr val="windowText" lastClr="000000"/>
                        </a:solidFill>
                        <a:latin typeface="Arial Black" pitchFamily="34" charset="0"/>
                      </a:rPr>
                      <a:t>Communauté</a:t>
                    </a:r>
                  </a:p>
                  <a:p>
                    <a:r>
                      <a:rPr lang="fr-FR" sz="1200">
                        <a:solidFill>
                          <a:sysClr val="windowText" lastClr="000000"/>
                        </a:solidFill>
                        <a:latin typeface="Arial Black" pitchFamily="34" charset="0"/>
                      </a:rPr>
                      <a:t>Communes</a:t>
                    </a:r>
                  </a:p>
                  <a:p>
                    <a:r>
                      <a:rPr lang="fr-FR" sz="1200">
                        <a:solidFill>
                          <a:sysClr val="windowText" lastClr="000000"/>
                        </a:solidFill>
                        <a:latin typeface="Arial Black" pitchFamily="34" charset="0"/>
                      </a:rPr>
                      <a:t>Serein</a:t>
                    </a:r>
                  </a:p>
                  <a:p>
                    <a:r>
                      <a:rPr lang="fr-FR" sz="1200">
                        <a:solidFill>
                          <a:sysClr val="windowText" lastClr="000000"/>
                        </a:solidFill>
                        <a:latin typeface="Arial Black" pitchFamily="34" charset="0"/>
                      </a:rPr>
                      <a:t>Armance</a:t>
                    </a:r>
                    <a:endParaRPr lang="fr-FR" sz="1200"/>
                  </a:p>
                  <a:p>
                    <a:endParaRPr lang="fr-FR" sz="1200"/>
                  </a:p>
                  <a:p>
                    <a:r>
                      <a:rPr lang="fr-FR" sz="1200"/>
                      <a:t>68,60%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15687618521725"/>
                      <c:h val="0.426479145871562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558-4995-B43D-10560AB5046C}"/>
                </c:ext>
              </c:extLst>
            </c:dLbl>
            <c:dLbl>
              <c:idx val="2"/>
              <c:layout>
                <c:manualLayout>
                  <c:x val="0.18525295611840634"/>
                  <c:y val="9.4133146761607597E-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  <a:latin typeface="Arial Black" pitchFamily="34" charset="0"/>
                      </a:rPr>
                      <a:t>A</a:t>
                    </a:r>
                    <a:r>
                      <a:rPr lang="en-US"/>
                      <a:t>utres communes Yonne</a:t>
                    </a:r>
                  </a:p>
                  <a:p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 23,26%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558-4995-B43D-10560AB5046C}"/>
                </c:ext>
              </c:extLst>
            </c:dLbl>
            <c:dLbl>
              <c:idx val="3"/>
              <c:layout>
                <c:manualLayout>
                  <c:x val="0.10972235351986566"/>
                  <c:y val="0.11665072048014291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ysClr val="windowText" lastClr="000000"/>
                        </a:solidFill>
                        <a:latin typeface="Arial Black" pitchFamily="34" charset="0"/>
                      </a:rPr>
                      <a:t>H</a:t>
                    </a:r>
                    <a:r>
                      <a:rPr lang="en-US">
                        <a:solidFill>
                          <a:sysClr val="windowText" lastClr="000000"/>
                        </a:solidFill>
                      </a:rPr>
                      <a:t>ors Yonne</a:t>
                    </a:r>
                  </a:p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
8,14%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558-4995-B43D-10560AB5046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ysClr val="windowText" lastClr="000000"/>
                    </a:solidFill>
                    <a:latin typeface="Arial Black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'répartition géographique JEL'!$G$51:$G$54</c:f>
              <c:strCache>
                <c:ptCount val="4"/>
                <c:pt idx="0">
                  <c:v>Saint-Florentin-Avrolles</c:v>
                </c:pt>
                <c:pt idx="1">
                  <c:v>Communauté du Florentinois</c:v>
                </c:pt>
                <c:pt idx="2">
                  <c:v>Autres communes Yonne</c:v>
                </c:pt>
                <c:pt idx="3">
                  <c:v>Hors département</c:v>
                </c:pt>
              </c:strCache>
            </c:strRef>
          </c:cat>
          <c:val>
            <c:numRef>
              <c:f>'répartition géographique JEL'!$H$51:$H$54</c:f>
              <c:numCache>
                <c:formatCode>General</c:formatCode>
                <c:ptCount val="4"/>
                <c:pt idx="1">
                  <c:v>122</c:v>
                </c:pt>
                <c:pt idx="2">
                  <c:v>49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58-4995-B43D-10560AB50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du budget depuis 2012</a:t>
            </a:r>
          </a:p>
        </c:rich>
      </c:tx>
      <c:layout>
        <c:manualLayout>
          <c:xMode val="edge"/>
          <c:yMode val="edge"/>
          <c:x val="0.26922902660566711"/>
          <c:y val="0.149260438379082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32676156250079"/>
          <c:y val="0.17160560400701022"/>
          <c:w val="0.83721892111522078"/>
          <c:h val="0.73533372739748282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'FINANCES 1'!$C$8:$L$8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'FINANCES 1'!$C$9:$L$9</c:f>
              <c:numCache>
                <c:formatCode>_-* #\ ##0\ "€"_-;\-* #\ ##0\ "€"_-;_-* "-"??\ "€"_-;_-@_-</c:formatCode>
                <c:ptCount val="10"/>
                <c:pt idx="0">
                  <c:v>19124</c:v>
                </c:pt>
                <c:pt idx="1">
                  <c:v>44680</c:v>
                </c:pt>
                <c:pt idx="2">
                  <c:v>45208</c:v>
                </c:pt>
                <c:pt idx="3">
                  <c:v>44997</c:v>
                </c:pt>
                <c:pt idx="4">
                  <c:v>61035</c:v>
                </c:pt>
                <c:pt idx="5">
                  <c:v>62966</c:v>
                </c:pt>
                <c:pt idx="6">
                  <c:v>64620</c:v>
                </c:pt>
                <c:pt idx="7">
                  <c:v>73138</c:v>
                </c:pt>
                <c:pt idx="8">
                  <c:v>67200</c:v>
                </c:pt>
                <c:pt idx="9">
                  <c:v>105889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CF-4510-A54A-1101F3384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0160896"/>
        <c:axId val="146789440"/>
      </c:lineChart>
      <c:catAx>
        <c:axId val="15016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6789440"/>
        <c:crosses val="autoZero"/>
        <c:auto val="1"/>
        <c:lblAlgn val="ctr"/>
        <c:lblOffset val="100"/>
        <c:noMultiLvlLbl val="0"/>
      </c:catAx>
      <c:valAx>
        <c:axId val="14678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&quot;€&quot;_-;\-* #\ 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160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</a:t>
            </a:r>
            <a:r>
              <a:rPr lang="fr-FR" baseline="0"/>
              <a:t> du résultat depuis 2012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0735600084839057E-2"/>
          <c:y val="0.14432123213999956"/>
          <c:w val="0.81825289614285279"/>
          <c:h val="0.841673070007607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'FINANCES 1'!$C$32:$L$32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'FINANCES 1'!$C$33:$L$33</c:f>
              <c:numCache>
                <c:formatCode>_-* #\ ##0\ "€"_-;\-* #\ ##0\ "€"_-;_-* "-"??\ "€"_-;_-@_-</c:formatCode>
                <c:ptCount val="10"/>
                <c:pt idx="0">
                  <c:v>-2898</c:v>
                </c:pt>
                <c:pt idx="1">
                  <c:v>2640</c:v>
                </c:pt>
                <c:pt idx="2">
                  <c:v>2558</c:v>
                </c:pt>
                <c:pt idx="3">
                  <c:v>2489</c:v>
                </c:pt>
                <c:pt idx="4">
                  <c:v>1239</c:v>
                </c:pt>
                <c:pt idx="5">
                  <c:v>8911</c:v>
                </c:pt>
                <c:pt idx="6">
                  <c:v>1597</c:v>
                </c:pt>
                <c:pt idx="7">
                  <c:v>2282</c:v>
                </c:pt>
                <c:pt idx="8">
                  <c:v>4329.68</c:v>
                </c:pt>
                <c:pt idx="9">
                  <c:v>13606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C-4BE7-97D2-5F533A927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432832"/>
        <c:axId val="170480704"/>
      </c:barChart>
      <c:catAx>
        <c:axId val="1494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0480704"/>
        <c:crosses val="autoZero"/>
        <c:auto val="1"/>
        <c:lblAlgn val="ctr"/>
        <c:lblOffset val="100"/>
        <c:noMultiLvlLbl val="0"/>
      </c:catAx>
      <c:valAx>
        <c:axId val="17048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&quot;€&quot;_-;\-* #\ 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943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b="1"/>
              <a:t>Répartition des charges</a:t>
            </a:r>
          </a:p>
        </c:rich>
      </c:tx>
      <c:layout>
        <c:manualLayout>
          <c:xMode val="edge"/>
          <c:yMode val="edge"/>
          <c:x val="7.1781636164554977E-2"/>
          <c:y val="0.888888888888888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61-49B6-A266-1A625A35F6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61-49B6-A266-1A625A35F6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861-49B6-A266-1A625A35F6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861-49B6-A266-1A625A35F64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861-49B6-A266-1A625A35F64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861-49B6-A266-1A625A35F647}"/>
              </c:ext>
            </c:extLst>
          </c:dPt>
          <c:dLbls>
            <c:dLbl>
              <c:idx val="0"/>
              <c:layout>
                <c:manualLayout>
                  <c:x val="0.15984607339943241"/>
                  <c:y val="3.358620642393591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61-49B6-A266-1A625A35F647}"/>
                </c:ext>
              </c:extLst>
            </c:dLbl>
            <c:dLbl>
              <c:idx val="3"/>
              <c:spPr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F861-49B6-A266-1A625A35F647}"/>
                </c:ext>
              </c:extLst>
            </c:dLbl>
            <c:dLbl>
              <c:idx val="4"/>
              <c:spPr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F861-49B6-A266-1A625A35F647}"/>
                </c:ext>
              </c:extLst>
            </c:dLbl>
            <c:dLbl>
              <c:idx val="5"/>
              <c:layout>
                <c:manualLayout>
                  <c:x val="-0.11420463572977826"/>
                  <c:y val="-4.3548098154397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861-49B6-A266-1A625A35F647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'Résultat 20-21'!$H$11:$H$16</c:f>
              <c:strCache>
                <c:ptCount val="6"/>
                <c:pt idx="0">
                  <c:v>Charges administratives</c:v>
                </c:pt>
                <c:pt idx="1">
                  <c:v>Charges fédérales</c:v>
                </c:pt>
                <c:pt idx="2">
                  <c:v>Charges sportives</c:v>
                </c:pt>
                <c:pt idx="3">
                  <c:v>Charges éducatives</c:v>
                </c:pt>
                <c:pt idx="4">
                  <c:v>Charges d'amortissement</c:v>
                </c:pt>
                <c:pt idx="5">
                  <c:v>Charges diverses </c:v>
                </c:pt>
              </c:strCache>
            </c:strRef>
          </c:cat>
          <c:val>
            <c:numRef>
              <c:f>'Résultat 20-21'!$I$11:$I$16</c:f>
              <c:numCache>
                <c:formatCode>_("€"* #,##0.00_);_("€"* \(#,##0.00\);_("€"* "-"??_);_(@_)</c:formatCode>
                <c:ptCount val="6"/>
                <c:pt idx="0">
                  <c:v>2638.44</c:v>
                </c:pt>
                <c:pt idx="1">
                  <c:v>4781.88</c:v>
                </c:pt>
                <c:pt idx="2">
                  <c:v>12304.48</c:v>
                </c:pt>
                <c:pt idx="3">
                  <c:v>28815.66</c:v>
                </c:pt>
                <c:pt idx="4">
                  <c:v>3000</c:v>
                </c:pt>
                <c:pt idx="5">
                  <c:v>743.21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861-49B6-A266-1A625A35F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b="1"/>
              <a:t>Répartition des produits</a:t>
            </a:r>
          </a:p>
        </c:rich>
      </c:tx>
      <c:layout>
        <c:manualLayout>
          <c:xMode val="edge"/>
          <c:yMode val="edge"/>
          <c:x val="7.1781636164554977E-2"/>
          <c:y val="0.888888888888888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E1F-4F67-B396-1C731D2E7D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E1F-4F67-B396-1C731D2E7D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E1F-4F67-B396-1C731D2E7D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E1F-4F67-B396-1C731D2E7D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E1F-4F67-B396-1C731D2E7D9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E1F-4F67-B396-1C731D2E7D90}"/>
              </c:ext>
            </c:extLst>
          </c:dPt>
          <c:dLbls>
            <c:dLbl>
              <c:idx val="0"/>
              <c:layout>
                <c:manualLayout>
                  <c:x val="-0.19396214609729392"/>
                  <c:y val="-6.958838478523518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1F-4F67-B396-1C731D2E7D90}"/>
                </c:ext>
              </c:extLst>
            </c:dLbl>
            <c:dLbl>
              <c:idx val="2"/>
              <c:layout>
                <c:manualLayout>
                  <c:x val="-1.443181580247096E-2"/>
                  <c:y val="4.2994625671791028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1F-4F67-B396-1C731D2E7D90}"/>
                </c:ext>
              </c:extLst>
            </c:dLbl>
            <c:dLbl>
              <c:idx val="3"/>
              <c:layout>
                <c:manualLayout>
                  <c:x val="1.2910774703138644E-2"/>
                  <c:y val="-9.3805149356330456E-2"/>
                </c:manualLayout>
              </c:layout>
              <c:spPr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5E1F-4F67-B396-1C731D2E7D90}"/>
                </c:ext>
              </c:extLst>
            </c:dLbl>
            <c:dLbl>
              <c:idx val="4"/>
              <c:layout>
                <c:manualLayout>
                  <c:x val="0.12338760036506465"/>
                  <c:y val="-3.7119943340415774E-2"/>
                </c:manualLayout>
              </c:layout>
              <c:spPr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5E1F-4F67-B396-1C731D2E7D90}"/>
                </c:ext>
              </c:extLst>
            </c:dLbl>
            <c:dLbl>
              <c:idx val="5"/>
              <c:layout>
                <c:manualLayout>
                  <c:x val="-0.11420463572977826"/>
                  <c:y val="-4.3548098154397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E1F-4F67-B396-1C731D2E7D90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'Résultat 20-21'!$H$75:$H$79</c:f>
              <c:strCache>
                <c:ptCount val="5"/>
                <c:pt idx="0">
                  <c:v>Recettes administratives</c:v>
                </c:pt>
                <c:pt idx="1">
                  <c:v>Subventions</c:v>
                </c:pt>
                <c:pt idx="2">
                  <c:v>Recettes sportives</c:v>
                </c:pt>
                <c:pt idx="3">
                  <c:v>Recettes éducatives</c:v>
                </c:pt>
                <c:pt idx="4">
                  <c:v>Recettes diverses</c:v>
                </c:pt>
              </c:strCache>
            </c:strRef>
          </c:cat>
          <c:val>
            <c:numRef>
              <c:f>'Résultat 20-21'!$I$75:$I$79</c:f>
              <c:numCache>
                <c:formatCode>_("€"* #,##0.00_);_("€"* \(#,##0.00\);_("€"* "-"??_);_(@_)</c:formatCode>
                <c:ptCount val="5"/>
                <c:pt idx="0">
                  <c:v>34576.879999999997</c:v>
                </c:pt>
                <c:pt idx="1">
                  <c:v>20769</c:v>
                </c:pt>
                <c:pt idx="2">
                  <c:v>2406.3000000000002</c:v>
                </c:pt>
                <c:pt idx="3">
                  <c:v>2423.4</c:v>
                </c:pt>
                <c:pt idx="4">
                  <c:v>5714.32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1F-4F67-B396-1C731D2E7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77739" cy="511651"/>
          </a:xfrm>
          <a:prstGeom prst="rect">
            <a:avLst/>
          </a:prstGeom>
        </p:spPr>
        <p:txBody>
          <a:bodyPr vert="horz" lIns="99032" tIns="49517" rIns="99032" bIns="495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096" y="3"/>
            <a:ext cx="3077739" cy="511651"/>
          </a:xfrm>
          <a:prstGeom prst="rect">
            <a:avLst/>
          </a:prstGeom>
        </p:spPr>
        <p:txBody>
          <a:bodyPr vert="horz" lIns="99032" tIns="49517" rIns="99032" bIns="495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54F6205-ABEA-4E44-8204-C8C22142A4A2}" type="datetimeFigureOut">
              <a:rPr lang="fr-FR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2" tIns="49517" rIns="99032" bIns="49517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248" y="4860690"/>
            <a:ext cx="5681980" cy="4604861"/>
          </a:xfrm>
          <a:prstGeom prst="rect">
            <a:avLst/>
          </a:prstGeom>
        </p:spPr>
        <p:txBody>
          <a:bodyPr vert="horz" lIns="99032" tIns="49517" rIns="99032" bIns="49517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9719600"/>
            <a:ext cx="3077739" cy="511651"/>
          </a:xfrm>
          <a:prstGeom prst="rect">
            <a:avLst/>
          </a:prstGeom>
        </p:spPr>
        <p:txBody>
          <a:bodyPr vert="horz" lIns="99032" tIns="49517" rIns="99032" bIns="495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096" y="9719600"/>
            <a:ext cx="3077739" cy="511651"/>
          </a:xfrm>
          <a:prstGeom prst="rect">
            <a:avLst/>
          </a:prstGeom>
        </p:spPr>
        <p:txBody>
          <a:bodyPr vert="horz" lIns="99032" tIns="49517" rIns="99032" bIns="495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72D450C-6D1C-4E00-BDA1-70D6758655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927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1C337B-2FE6-4E46-9238-BFACCA537927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82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36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1C337B-2FE6-4E46-9238-BFACCA537927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841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780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83953-2B1F-43C1-AD49-0D93CF25B1D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358D8A-71A2-41D2-A375-E69C6CF1997B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6D639A-F325-40DB-BC9A-9C6C9C529FB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CA92AE-0FA4-4573-A4F4-6AA27358B2E3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FC68B-C7A1-4090-8076-7B56F7071EF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DD602E-9CB9-4370-9D56-A505F49503A0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60CE4-5F93-4E9B-91AC-7C24862D97A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44A00-A43E-4924-90D4-D5A076736A5F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27CF7-BD16-4619-B42E-F633EB2E4AD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9B010E-AEF7-4474-A02C-F894DE9BC70F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435AC1-7B0E-412E-91D0-131B7B75A94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351EC4-0032-4B90-9BCD-5F5096789646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16EEC-DFBC-4370-B012-A538827F446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F0C9FB-E612-4426-B5C3-77231E2ECF82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1DF3C-7C09-475F-B2FA-ACECFBCA4D8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3A9D8-4AA1-4CF2-A736-46BD4F8E61C6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4F821-9B5B-48E7-8A47-FAD384112D5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EAD0A4-B336-4FF7-B401-25D506E5B0BA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5E687-FDC7-4E42-87DB-914F3491080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CC6823-97C2-433B-B0BD-9ADECB9AAC26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0CFB8-8148-482E-8B35-232C4F7FF96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1571CE-147C-4FC6-94ED-2B74B6A7FA23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4638A-C11D-4D17-AEC9-9E2E94F5B1D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7537F3-8022-4195-8FB8-8B17798E7CDE}" type="datetimeFigureOut">
              <a:rPr lang="fr-FR" smtClean="0"/>
              <a:pPr>
                <a:defRPr/>
              </a:pPr>
              <a:t>22/07/2022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01FEED-3BAB-4026-85C2-5954B328046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11.xml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40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18" Type="http://schemas.openxmlformats.org/officeDocument/2006/relationships/image" Target="../media/image97.jpeg"/><Relationship Id="rId3" Type="http://schemas.openxmlformats.org/officeDocument/2006/relationships/image" Target="../media/image82.jpeg"/><Relationship Id="rId21" Type="http://schemas.openxmlformats.org/officeDocument/2006/relationships/image" Target="../media/image100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image" Target="../media/image9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5.jpeg"/><Relationship Id="rId20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24" Type="http://schemas.openxmlformats.org/officeDocument/2006/relationships/image" Target="../media/image103.jpe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23" Type="http://schemas.openxmlformats.org/officeDocument/2006/relationships/image" Target="../media/image102.jpeg"/><Relationship Id="rId10" Type="http://schemas.openxmlformats.org/officeDocument/2006/relationships/image" Target="../media/image89.jpeg"/><Relationship Id="rId19" Type="http://schemas.openxmlformats.org/officeDocument/2006/relationships/image" Target="../media/image98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Relationship Id="rId22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ureau@esftennis.org" TargetMode="External"/><Relationship Id="rId5" Type="http://schemas.openxmlformats.org/officeDocument/2006/relationships/hyperlink" Target="http://www.esftennis.org/" TargetMode="External"/><Relationship Id="rId4" Type="http://schemas.openxmlformats.org/officeDocument/2006/relationships/hyperlink" Target="https://www.facebook.com/florentinoi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chart" Target="../charts/char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Logo ESF cmjn 96 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35696" cy="1835696"/>
          </a:xfrm>
          <a:prstGeom prst="rect">
            <a:avLst/>
          </a:prstGeom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691680" y="476672"/>
            <a:ext cx="7272808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Entente Sportive du Florentinois </a:t>
            </a:r>
          </a:p>
          <a:p>
            <a:pPr algn="ctr"/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Section Tennis - </a:t>
            </a:r>
            <a:r>
              <a:rPr lang="fr-FR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Padel</a:t>
            </a:r>
            <a:endParaRPr lang="fr-FR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36F53A-AF5B-1E83-1044-6C1A0EDC1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40" y="3959500"/>
            <a:ext cx="6623720" cy="23679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59" y="1402059"/>
            <a:ext cx="5688124" cy="25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835292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Une équipe compétente au service du club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r>
              <a:rPr lang="fr-FR" sz="1600" dirty="0">
                <a:latin typeface="Comic Sans MS" pitchFamily="66" charset="0"/>
              </a:rPr>
              <a:t>Les décisions du Comité Directeur sont mises en œuvre par un bureau composé de 5 membres : </a:t>
            </a:r>
            <a:r>
              <a:rPr lang="fr-FR" sz="1600" b="1" dirty="0">
                <a:latin typeface="Comic Sans MS" pitchFamily="66" charset="0"/>
              </a:rPr>
              <a:t>Michel BOULMEAU </a:t>
            </a:r>
            <a:r>
              <a:rPr lang="fr-FR" sz="1600" dirty="0">
                <a:latin typeface="Comic Sans MS" pitchFamily="66" charset="0"/>
              </a:rPr>
              <a:t>(président), </a:t>
            </a:r>
            <a:r>
              <a:rPr lang="fr-FR" sz="1600" b="1" dirty="0">
                <a:latin typeface="Comic Sans MS" pitchFamily="66" charset="0"/>
              </a:rPr>
              <a:t>Jean-Etienne LHOSTE</a:t>
            </a:r>
            <a:r>
              <a:rPr lang="fr-FR" sz="1600" dirty="0">
                <a:latin typeface="Comic Sans MS" pitchFamily="66" charset="0"/>
              </a:rPr>
              <a:t>(vice-président), </a:t>
            </a:r>
            <a:r>
              <a:rPr lang="fr-FR" sz="1600" b="1" dirty="0">
                <a:latin typeface="Comic Sans MS" pitchFamily="66" charset="0"/>
              </a:rPr>
              <a:t>Chantal DELLA SIEGA</a:t>
            </a:r>
            <a:r>
              <a:rPr lang="fr-FR" sz="1600" dirty="0">
                <a:latin typeface="Comic Sans MS" pitchFamily="66" charset="0"/>
              </a:rPr>
              <a:t>(secrétaire générale), </a:t>
            </a:r>
            <a:r>
              <a:rPr lang="fr-FR" sz="1600" b="1" dirty="0">
                <a:latin typeface="Comic Sans MS" pitchFamily="66" charset="0"/>
              </a:rPr>
              <a:t>Monique BOULMEAU</a:t>
            </a:r>
            <a:r>
              <a:rPr lang="fr-FR" sz="1600" dirty="0">
                <a:latin typeface="Comic Sans MS" pitchFamily="66" charset="0"/>
              </a:rPr>
              <a:t> (trésorière générale), </a:t>
            </a:r>
            <a:r>
              <a:rPr lang="fr-FR" sz="1600" b="1" dirty="0">
                <a:latin typeface="Comic Sans MS" pitchFamily="66" charset="0"/>
              </a:rPr>
              <a:t>Alexandra LEBEAU</a:t>
            </a:r>
            <a:r>
              <a:rPr lang="fr-FR" sz="1600" dirty="0">
                <a:latin typeface="Comic Sans MS" pitchFamily="66" charset="0"/>
              </a:rPr>
              <a:t>(secrétaire adjointe).</a:t>
            </a:r>
            <a:endParaRPr lang="fr-FR" sz="1200" dirty="0">
              <a:latin typeface="Comic Sans MS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BF4CF7-3A90-86CE-2C48-9429E0906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692696"/>
            <a:ext cx="6444208" cy="48331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Des résultats sportifs encourageants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L’ESF TENNIS organise 3 tournois nationaux </a:t>
            </a:r>
          </a:p>
          <a:p>
            <a:r>
              <a:rPr lang="fr-FR" sz="1400" dirty="0">
                <a:latin typeface="Comic Sans MS" pitchFamily="66" charset="0"/>
              </a:rPr>
              <a:t>-1 jeunes en janvier</a:t>
            </a:r>
          </a:p>
          <a:p>
            <a:r>
              <a:rPr lang="fr-FR" sz="1400" dirty="0">
                <a:latin typeface="Comic Sans MS" pitchFamily="66" charset="0"/>
              </a:rPr>
              <a:t>-1 seniors hommes en avril </a:t>
            </a:r>
          </a:p>
          <a:p>
            <a:r>
              <a:rPr lang="fr-FR" sz="1400" dirty="0">
                <a:latin typeface="Comic Sans MS" pitchFamily="66" charset="0"/>
              </a:rPr>
              <a:t>-1 seniors dames et seniors plus en septembre </a:t>
            </a: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L’ESF TENNIS engage</a:t>
            </a:r>
          </a:p>
          <a:p>
            <a:r>
              <a:rPr lang="fr-FR" sz="1400" dirty="0">
                <a:latin typeface="Comic Sans MS" pitchFamily="66" charset="0"/>
              </a:rPr>
              <a:t>7 formations  jeunes  et 10 adultes en championnat par équipes </a:t>
            </a:r>
          </a:p>
          <a:p>
            <a:r>
              <a:rPr lang="fr-FR" sz="1400" dirty="0">
                <a:latin typeface="Comic Sans MS" pitchFamily="66" charset="0"/>
              </a:rPr>
              <a:t>Les équipes 1 femmes et 1 hommes évoluent en championnat régional Bourgogne-Franche Comté.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L’ESF TENNIS réussit</a:t>
            </a:r>
          </a:p>
          <a:p>
            <a:pPr marL="342900" indent="-342900"/>
            <a:r>
              <a:rPr lang="fr-FR" sz="1400" dirty="0">
                <a:latin typeface="Comic Sans MS" pitchFamily="66" charset="0"/>
              </a:rPr>
              <a:t>3 titres de champions de l’Yonne dont 2 chez les jeunes </a:t>
            </a:r>
          </a:p>
          <a:p>
            <a:r>
              <a:rPr lang="fr-FR" sz="1400" dirty="0">
                <a:latin typeface="Comic Sans MS" pitchFamily="66" charset="0"/>
              </a:rPr>
              <a:t>6 qualifiés au championnat de bourgogne individuel</a:t>
            </a:r>
          </a:p>
          <a:p>
            <a:r>
              <a:rPr lang="fr-FR" sz="1400" dirty="0">
                <a:latin typeface="Comic Sans MS" pitchFamily="66" charset="0"/>
              </a:rPr>
              <a:t>10 tournois remportés par les joueurs du club </a:t>
            </a: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6" name="Image 5" descr="yr   25 06 2018.jpg"/>
          <p:cNvPicPr>
            <a:picLocks noChangeAspect="1"/>
          </p:cNvPicPr>
          <p:nvPr/>
        </p:nvPicPr>
        <p:blipFill>
          <a:blip r:embed="rId3" cstate="print"/>
          <a:srcRect b="88577"/>
          <a:stretch>
            <a:fillRect/>
          </a:stretch>
        </p:blipFill>
        <p:spPr>
          <a:xfrm rot="315419">
            <a:off x="5349359" y="2667464"/>
            <a:ext cx="3349860" cy="370639"/>
          </a:xfrm>
          <a:prstGeom prst="rect">
            <a:avLst/>
          </a:prstGeom>
        </p:spPr>
      </p:pic>
      <p:pic>
        <p:nvPicPr>
          <p:cNvPr id="7" name="Image 6" descr="32239609_1628742123841205_7644127942393462784_n.jpg"/>
          <p:cNvPicPr>
            <a:picLocks noChangeAspect="1"/>
          </p:cNvPicPr>
          <p:nvPr/>
        </p:nvPicPr>
        <p:blipFill>
          <a:blip r:embed="rId4" cstate="print"/>
          <a:srcRect t="18424" b="69557"/>
          <a:stretch>
            <a:fillRect/>
          </a:stretch>
        </p:blipFill>
        <p:spPr>
          <a:xfrm rot="21417358">
            <a:off x="2441507" y="3548522"/>
            <a:ext cx="3957777" cy="3804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8520" t="5605" r="20708" b="76637"/>
          <a:stretch>
            <a:fillRect/>
          </a:stretch>
        </p:blipFill>
        <p:spPr bwMode="auto">
          <a:xfrm rot="21153495">
            <a:off x="2476795" y="6039030"/>
            <a:ext cx="2524735" cy="41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t="67134"/>
          <a:stretch>
            <a:fillRect/>
          </a:stretch>
        </p:blipFill>
        <p:spPr bwMode="auto">
          <a:xfrm>
            <a:off x="5724128" y="5013176"/>
            <a:ext cx="2600325" cy="162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735C4D-C653-4EB8-B898-416BC48EDA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1146">
            <a:off x="163250" y="1157080"/>
            <a:ext cx="3574901" cy="483822"/>
          </a:xfrm>
          <a:prstGeom prst="rect">
            <a:avLst/>
          </a:prstGeom>
        </p:spPr>
      </p:pic>
      <p:pic>
        <p:nvPicPr>
          <p:cNvPr id="11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18" y="447453"/>
            <a:ext cx="3168352" cy="14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Zoom de diapositive 4">
                <a:extLst>
                  <a:ext uri="{FF2B5EF4-FFF2-40B4-BE49-F238E27FC236}">
                    <a16:creationId xmlns:a16="http://schemas.microsoft.com/office/drawing/2014/main" id="{DE720E47-77B7-6487-71A1-CBE4A3D407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7969158"/>
                  </p:ext>
                </p:extLst>
              </p:nvPr>
            </p:nvGraphicFramePr>
            <p:xfrm>
              <a:off x="-3618345" y="4219331"/>
              <a:ext cx="2286000" cy="1714500"/>
            </p:xfrm>
            <a:graphic>
              <a:graphicData uri="http://schemas.microsoft.com/office/powerpoint/2016/slidezoom">
                <pslz:sldZm>
                  <pslz:sldZmObj sldId="456" cId="0">
                    <pslz:zmPr id="{5490F814-DAF0-4D2B-B2C5-05CB530DD1E6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Zoom de diapositive 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E720E47-77B7-6487-71A1-CBE4A3D407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3618345" y="4219331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Tennis, trois tournois nationaux chaque année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BC40A1-6EE4-45BC-8693-3A3E686DB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11" y="552333"/>
            <a:ext cx="1371869" cy="19399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468E14-44D6-4860-A550-33D623705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151" y="574563"/>
            <a:ext cx="1315222" cy="1859815"/>
          </a:xfrm>
          <a:prstGeom prst="rect">
            <a:avLst/>
          </a:prstGeom>
        </p:spPr>
      </p:pic>
      <p:pic>
        <p:nvPicPr>
          <p:cNvPr id="13" name="Image 12" descr="30728920_1595001220548629_6120436967243923984_n.jpg">
            <a:extLst>
              <a:ext uri="{FF2B5EF4-FFF2-40B4-BE49-F238E27FC236}">
                <a16:creationId xmlns:a16="http://schemas.microsoft.com/office/drawing/2014/main" id="{790CB1E5-4B8C-4535-A5B1-C81FBB26E6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5764" y="637544"/>
            <a:ext cx="1853992" cy="17806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9B6E78-3EC0-43D4-8EF0-58784E0D1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72" y="640905"/>
            <a:ext cx="1296630" cy="18335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8BA6DB1-68EF-AE64-21C6-947C8CCF2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3" y="2799738"/>
            <a:ext cx="2746788" cy="38859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3CAC7FC-E34B-60B0-FF84-052074EAA4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06" y="2748292"/>
            <a:ext cx="2746788" cy="38841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D271D33-014D-C287-18CF-41C6A96174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92" y="2792811"/>
            <a:ext cx="2746787" cy="388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6439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7062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Comic Sans MS" pitchFamily="66" charset="0"/>
              </a:rPr>
              <a:t>Padel</a:t>
            </a:r>
            <a:r>
              <a:rPr lang="fr-FR" dirty="0">
                <a:latin typeface="Comic Sans MS" pitchFamily="66" charset="0"/>
              </a:rPr>
              <a:t>, des tournois nationaux tout au long de la saison</a:t>
            </a:r>
            <a:endParaRPr lang="fr-FR" sz="1400" dirty="0">
              <a:latin typeface="Comic Sans MS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13217B-BE5F-12CD-BAA4-485FFE637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9" y="423278"/>
            <a:ext cx="3189703" cy="22327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959CEC-5A93-6BC0-3195-4DB89FBD7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8" y="2761975"/>
            <a:ext cx="3755856" cy="211266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D7ECAA-6693-9CA2-1813-1D6CCEE9E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3" y="4980549"/>
            <a:ext cx="3256316" cy="17722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AEAC3FC-259C-EE90-0A0E-DAED4FDC5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81" y="3575539"/>
            <a:ext cx="2260157" cy="31763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077503E-33E9-C46B-CFCB-3427BAA7FE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49" y="1001414"/>
            <a:ext cx="2260157" cy="31769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02D3632-6646-0AD3-513B-F57BE3BF18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09" y="119286"/>
            <a:ext cx="2393029" cy="32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2109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88640"/>
            <a:ext cx="85324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Des manifestations extra-sportives au bénéfice du club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L'ESF TENNIS est aussi et surtout un club dynamique et convivial </a:t>
            </a:r>
          </a:p>
          <a:p>
            <a:r>
              <a:rPr lang="fr-FR" sz="1400" dirty="0">
                <a:latin typeface="Comic Sans MS" pitchFamily="66" charset="0"/>
              </a:rPr>
              <a:t>qui organise des manifestations extra-sportives qui participent</a:t>
            </a:r>
          </a:p>
          <a:p>
            <a:r>
              <a:rPr lang="fr-FR" sz="1400" dirty="0">
                <a:latin typeface="Comic Sans MS" pitchFamily="66" charset="0"/>
              </a:rPr>
              <a:t>au financement du club. </a:t>
            </a:r>
          </a:p>
          <a:p>
            <a:r>
              <a:rPr lang="fr-FR" sz="1400" dirty="0">
                <a:latin typeface="Comic Sans MS" pitchFamily="66" charset="0"/>
              </a:rPr>
              <a:t>Loto,  barbecue, …</a:t>
            </a: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6" name="Image 5" descr="IMG_50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772816"/>
            <a:ext cx="2331461" cy="4805989"/>
          </a:xfrm>
          <a:prstGeom prst="rect">
            <a:avLst/>
          </a:prstGeom>
        </p:spPr>
      </p:pic>
      <p:pic>
        <p:nvPicPr>
          <p:cNvPr id="7" name="Image 6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797152"/>
            <a:ext cx="2706945" cy="1821829"/>
          </a:xfrm>
          <a:prstGeom prst="rect">
            <a:avLst/>
          </a:prstGeom>
        </p:spPr>
      </p:pic>
      <p:pic>
        <p:nvPicPr>
          <p:cNvPr id="8" name="Image 7" descr="imageefe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3284984"/>
            <a:ext cx="2927047" cy="1969963"/>
          </a:xfrm>
          <a:prstGeom prst="rect">
            <a:avLst/>
          </a:prstGeom>
        </p:spPr>
      </p:pic>
      <p:pic>
        <p:nvPicPr>
          <p:cNvPr id="9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06" y="620688"/>
            <a:ext cx="355369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Un club souvent cité dans la presse régionale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6" name="Image 5" descr="AU FIL DE L YONNE_147-ESF TENN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2679382" cy="3789040"/>
          </a:xfrm>
          <a:prstGeom prst="rect">
            <a:avLst/>
          </a:prstGeom>
        </p:spPr>
      </p:pic>
      <p:pic>
        <p:nvPicPr>
          <p:cNvPr id="7" name="Image 6" descr="yr   25 06 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15419">
            <a:off x="3465571" y="3740671"/>
            <a:ext cx="2784791" cy="2697245"/>
          </a:xfrm>
          <a:prstGeom prst="rect">
            <a:avLst/>
          </a:prstGeom>
        </p:spPr>
      </p:pic>
      <p:pic>
        <p:nvPicPr>
          <p:cNvPr id="8" name="Image 7" descr="30728920_1595001220548629_612043696724392398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84864">
            <a:off x="3309361" y="1019010"/>
            <a:ext cx="2520665" cy="2420888"/>
          </a:xfrm>
          <a:prstGeom prst="rect">
            <a:avLst/>
          </a:prstGeom>
        </p:spPr>
      </p:pic>
      <p:pic>
        <p:nvPicPr>
          <p:cNvPr id="9" name="Image 8" descr="32239609_1628742123841205_7644127942393462784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365104"/>
            <a:ext cx="2952328" cy="2361213"/>
          </a:xfrm>
          <a:prstGeom prst="rect">
            <a:avLst/>
          </a:prstGeom>
        </p:spPr>
      </p:pic>
      <p:pic>
        <p:nvPicPr>
          <p:cNvPr id="10" name="Image 9" descr="IMG_502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1700808"/>
            <a:ext cx="2300816" cy="4742819"/>
          </a:xfrm>
          <a:prstGeom prst="rect">
            <a:avLst/>
          </a:prstGeom>
        </p:spPr>
      </p:pic>
      <p:pic>
        <p:nvPicPr>
          <p:cNvPr id="11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9762"/>
            <a:ext cx="3168352" cy="14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…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5" name="Image 4" descr="Logo tennis new couleur 300 dp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194" y="3154321"/>
            <a:ext cx="1674534" cy="7920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-893"/>
          <a:stretch>
            <a:fillRect/>
          </a:stretch>
        </p:blipFill>
        <p:spPr bwMode="auto">
          <a:xfrm rot="21257052">
            <a:off x="117494" y="658852"/>
            <a:ext cx="2336048" cy="247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5474">
            <a:off x="4677556" y="4914429"/>
            <a:ext cx="2703495" cy="170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0825">
            <a:off x="256857" y="4030162"/>
            <a:ext cx="2489845" cy="248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476672"/>
            <a:ext cx="1489712" cy="279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 r="920"/>
          <a:stretch>
            <a:fillRect/>
          </a:stretch>
        </p:blipFill>
        <p:spPr bwMode="auto">
          <a:xfrm>
            <a:off x="2987824" y="3717032"/>
            <a:ext cx="1584176" cy="297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404664"/>
            <a:ext cx="1738955" cy="248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 t="20146"/>
          <a:stretch>
            <a:fillRect/>
          </a:stretch>
        </p:blipFill>
        <p:spPr bwMode="auto">
          <a:xfrm>
            <a:off x="4644008" y="2852936"/>
            <a:ext cx="2160092" cy="183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3968" y="476672"/>
            <a:ext cx="2681486" cy="221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3DACF5-5261-4C84-8B0C-DB586AE089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768" y="3164342"/>
            <a:ext cx="1584177" cy="31051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DDEC75-3327-4738-A3B9-1F9AAECC0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947">
            <a:off x="5031652" y="347377"/>
            <a:ext cx="3306606" cy="23142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C58ABA-7568-450D-8C4E-483426751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08816"/>
            <a:ext cx="4574282" cy="34967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CA500D-7A38-4857-887E-A45817DA2986}"/>
              </a:ext>
            </a:extLst>
          </p:cNvPr>
          <p:cNvSpPr/>
          <p:nvPr/>
        </p:nvSpPr>
        <p:spPr>
          <a:xfrm>
            <a:off x="4624468" y="141221"/>
            <a:ext cx="306917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Réalisé en juin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828EEE-3D8A-4E38-979D-75743DF0EBE0}"/>
              </a:ext>
            </a:extLst>
          </p:cNvPr>
          <p:cNvSpPr/>
          <p:nvPr/>
        </p:nvSpPr>
        <p:spPr>
          <a:xfrm>
            <a:off x="5375847" y="2867783"/>
            <a:ext cx="306917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Projet 2020/2021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1403F4-0A98-4EB2-B15D-1833D32C0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19700"/>
            <a:ext cx="2912064" cy="4285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FB61D3-74C2-436B-BE39-FD12C8435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2" y="341276"/>
            <a:ext cx="4131029" cy="20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6793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03CC25C-6119-42EA-AF70-B7A5AA7E8C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2727"/>
          <a:stretch/>
        </p:blipFill>
        <p:spPr>
          <a:xfrm>
            <a:off x="45197" y="0"/>
            <a:ext cx="4537778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686215-1CD9-4BD0-9E47-BE6D11367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5747"/>
            <a:ext cx="2493154" cy="31019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4C5BC4-CD85-48F3-9052-D20F7677D3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4507" r="2751"/>
          <a:stretch/>
        </p:blipFill>
        <p:spPr>
          <a:xfrm>
            <a:off x="4572000" y="3717032"/>
            <a:ext cx="4407696" cy="290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4165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7216ED-3EB7-A277-A0C1-B5C998F28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925">
            <a:off x="272979" y="187294"/>
            <a:ext cx="3157187" cy="31767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D19176-F4E4-3702-72E9-3D5135B06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6149"/>
            <a:ext cx="2422019" cy="56203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2AEBA5-B843-7A27-AD76-51048A669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38" y="295990"/>
            <a:ext cx="2573786" cy="34317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AFF78D-EF33-AF63-8388-0FA174CC7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27705"/>
            <a:ext cx="3687230" cy="285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2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Un peu d'histoire...le tennis à Saint-Florentin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Même si les installations existent depuis avant guerre où il y avait une petite activité tennistique réservée à "une certaine élite", le club prend naissance en 1971. C'est à ce moment qu'est créée l'école de tennis d'un des tout premiers clubs de tennis de l'Yonne.  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Jusqu'en 2011, les courts de tennis extérieurs du stade Jean </a:t>
            </a:r>
            <a:r>
              <a:rPr lang="fr-FR" sz="1400" dirty="0" err="1">
                <a:latin typeface="Comic Sans MS" pitchFamily="66" charset="0"/>
              </a:rPr>
              <a:t>Lancray</a:t>
            </a:r>
            <a:r>
              <a:rPr lang="fr-FR" sz="1400" dirty="0">
                <a:latin typeface="Comic Sans MS" pitchFamily="66" charset="0"/>
              </a:rPr>
              <a:t> de St Florentin ont été mis à disposition du club.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Afin de pérenniser le club et ses activités, il devenait urgent qu'une structure couverte permette recevoir plus de jeunes et favorise une pratique plus intensive, surtout pendant la période hivernale. 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C'est chose faite en 2012, grâce à la Communauté de Communes du Florentinois (ex CCSA), qui construit sur la commune de Vergigny, un complexe tennistique de très grande qualité comprenant : 3 courts extérieurs (dont deux avec éclairage leds dernière génération), 2 courts couverts, 2 vestiaires, 1 salle de réunion, 1 club house. </a:t>
            </a: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7" name="Image 6" descr="bandeau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5583318"/>
            <a:ext cx="5616624" cy="1163972"/>
          </a:xfrm>
          <a:prstGeom prst="rect">
            <a:avLst/>
          </a:prstGeom>
        </p:spPr>
      </p:pic>
      <p:pic>
        <p:nvPicPr>
          <p:cNvPr id="9" name="Image 8" descr="P1060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88143">
            <a:off x="647723" y="899807"/>
            <a:ext cx="1691680" cy="1268760"/>
          </a:xfrm>
          <a:prstGeom prst="rect">
            <a:avLst/>
          </a:prstGeom>
        </p:spPr>
      </p:pic>
      <p:pic>
        <p:nvPicPr>
          <p:cNvPr id="8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60648"/>
            <a:ext cx="4973505" cy="221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E6A6218-AE8E-40D9-A352-E63D32A9D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556">
            <a:off x="275680" y="244814"/>
            <a:ext cx="4235589" cy="26544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47781B-83BD-425F-BBB1-D5C94177A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99">
            <a:off x="5132449" y="2716703"/>
            <a:ext cx="3910189" cy="389208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EA15289-0E68-493D-96A0-F6BDC1B07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4848"/>
            <a:ext cx="3378273" cy="238904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B781A6E-621F-428A-BE70-31C4D301B6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1" y="3412099"/>
            <a:ext cx="1674186" cy="223224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5B3E4A2-0D32-4E39-857C-D2B3F20CEF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51742" r="79709" b="28129"/>
          <a:stretch/>
        </p:blipFill>
        <p:spPr>
          <a:xfrm>
            <a:off x="243706" y="5330209"/>
            <a:ext cx="1728192" cy="138044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9118D83-000F-4EA0-8F7B-F975F9A1E9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1" t="4851" r="9418" b="87799"/>
          <a:stretch/>
        </p:blipFill>
        <p:spPr>
          <a:xfrm>
            <a:off x="218543" y="3129034"/>
            <a:ext cx="1728192" cy="48389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17716AA-9354-4E3D-B828-8E542C462B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572">
            <a:off x="2067663" y="3047080"/>
            <a:ext cx="2755751" cy="34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0685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8A4EF4-F8DD-4012-976C-58CE4D86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 rot="21289641">
            <a:off x="692254" y="3649299"/>
            <a:ext cx="3512250" cy="30893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298DEB-51C1-3CFD-80B5-FADBFC160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18" y="0"/>
            <a:ext cx="4807382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8A55A2-D4A5-18BF-CE91-BE3B4A353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t="20075" r="25532" b="5901"/>
          <a:stretch/>
        </p:blipFill>
        <p:spPr>
          <a:xfrm>
            <a:off x="498502" y="116632"/>
            <a:ext cx="3224928" cy="25202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B2F577-45ED-060B-741E-460E202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1847273" cy="11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750B56-EE38-433C-96CF-1EA2DF425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23750" r="9401" b="5901"/>
          <a:stretch/>
        </p:blipFill>
        <p:spPr>
          <a:xfrm rot="225903">
            <a:off x="279096" y="328135"/>
            <a:ext cx="3050511" cy="35856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B739E1-3D3B-3B72-9209-EA0A9EA3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6632"/>
            <a:ext cx="3256025" cy="31310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435BAE-8278-0B8E-3612-18444B9447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/>
          <a:stretch/>
        </p:blipFill>
        <p:spPr>
          <a:xfrm>
            <a:off x="3347864" y="2325918"/>
            <a:ext cx="2187909" cy="44154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E5B485-A3F0-50F4-73E8-986E86DC9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06" y="4365104"/>
            <a:ext cx="2585436" cy="15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C46CA6-2DFE-5EE8-B513-82ABBD3DD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10">
            <a:off x="6415082" y="758150"/>
            <a:ext cx="2386163" cy="370315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7B5C77-F538-6340-BB4F-71564B779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78" y="4581128"/>
            <a:ext cx="3294419" cy="21009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A3303C-205F-51A3-3503-833119A930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3033" r="7077" b="932"/>
          <a:stretch/>
        </p:blipFill>
        <p:spPr>
          <a:xfrm>
            <a:off x="113459" y="332656"/>
            <a:ext cx="2822355" cy="56166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DAAF21-49BE-2160-EA9D-4C8C85105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/>
          <a:stretch/>
        </p:blipFill>
        <p:spPr>
          <a:xfrm>
            <a:off x="2971406" y="892570"/>
            <a:ext cx="3339323" cy="34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4653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60648"/>
            <a:ext cx="85324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Nos tarifs, nos manifestations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6F4838-326D-5B15-AEA2-2A66F2036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9876"/>
            <a:ext cx="4274875" cy="59974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E85141-9D1B-4CFC-0538-F275104CC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21" y="404664"/>
            <a:ext cx="4274875" cy="624789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Un réseau de partenaires en développement</a:t>
            </a:r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6" name="Image 5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61139">
            <a:off x="312299" y="2525179"/>
            <a:ext cx="1414878" cy="943696"/>
          </a:xfrm>
          <a:prstGeom prst="rect">
            <a:avLst/>
          </a:prstGeom>
        </p:spPr>
      </p:pic>
      <p:pic>
        <p:nvPicPr>
          <p:cNvPr id="8" name="Image 7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7727">
            <a:off x="5680289" y="3840021"/>
            <a:ext cx="1599338" cy="1066727"/>
          </a:xfrm>
          <a:prstGeom prst="rect">
            <a:avLst/>
          </a:prstGeom>
        </p:spPr>
      </p:pic>
      <p:pic>
        <p:nvPicPr>
          <p:cNvPr id="13" name="Image 12" descr="PTIT FLO BACHE V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20747">
            <a:off x="2035723" y="5646261"/>
            <a:ext cx="1589739" cy="1098331"/>
          </a:xfrm>
          <a:prstGeom prst="rect">
            <a:avLst/>
          </a:prstGeom>
        </p:spPr>
      </p:pic>
      <p:pic>
        <p:nvPicPr>
          <p:cNvPr id="15" name="Image 14" descr="Crédit mutuel partenaire sport.jpg"/>
          <p:cNvPicPr>
            <a:picLocks noChangeAspect="1"/>
          </p:cNvPicPr>
          <p:nvPr/>
        </p:nvPicPr>
        <p:blipFill>
          <a:blip r:embed="rId6" cstate="print"/>
          <a:srcRect l="2751" t="12246" r="44488" b="12246"/>
          <a:stretch>
            <a:fillRect/>
          </a:stretch>
        </p:blipFill>
        <p:spPr>
          <a:xfrm>
            <a:off x="179512" y="3697205"/>
            <a:ext cx="2478472" cy="591873"/>
          </a:xfrm>
          <a:prstGeom prst="rect">
            <a:avLst/>
          </a:prstGeom>
        </p:spPr>
      </p:pic>
      <p:pic>
        <p:nvPicPr>
          <p:cNvPr id="17" name="Image 16" descr="MMA VANVERT et AUMAIT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0712" y="1615437"/>
            <a:ext cx="1485008" cy="1174835"/>
          </a:xfrm>
          <a:prstGeom prst="rect">
            <a:avLst/>
          </a:prstGeom>
        </p:spPr>
      </p:pic>
      <p:pic>
        <p:nvPicPr>
          <p:cNvPr id="18" name="Image 17" descr="domaine de perdrycour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07626" y="3443131"/>
            <a:ext cx="1143687" cy="1532363"/>
          </a:xfrm>
          <a:prstGeom prst="rect">
            <a:avLst/>
          </a:prstGeom>
        </p:spPr>
      </p:pic>
      <p:pic>
        <p:nvPicPr>
          <p:cNvPr id="19" name="Image 18" descr="auberge de l'hélix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721526"/>
            <a:ext cx="1010600" cy="1602012"/>
          </a:xfrm>
          <a:prstGeom prst="rect">
            <a:avLst/>
          </a:prstGeom>
        </p:spPr>
      </p:pic>
      <p:pic>
        <p:nvPicPr>
          <p:cNvPr id="21" name="Image 20" descr="Conimas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97015" y="326960"/>
            <a:ext cx="1586944" cy="1064575"/>
          </a:xfrm>
          <a:prstGeom prst="rect">
            <a:avLst/>
          </a:prstGeom>
        </p:spPr>
      </p:pic>
      <p:pic>
        <p:nvPicPr>
          <p:cNvPr id="24" name="Image 23" descr="LE SAINT VINCEN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135173">
            <a:off x="5269499" y="408246"/>
            <a:ext cx="1581392" cy="1026940"/>
          </a:xfrm>
          <a:prstGeom prst="rect">
            <a:avLst/>
          </a:prstGeom>
        </p:spPr>
      </p:pic>
      <p:pic>
        <p:nvPicPr>
          <p:cNvPr id="25" name="Image 24" descr="DA SILVA STEPHANE RAVALEMENT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061962">
            <a:off x="152991" y="5585152"/>
            <a:ext cx="1648144" cy="10401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F76AACA-13E4-4C3F-B949-2969AF5D06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878219"/>
            <a:ext cx="2595142" cy="6708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21B0DC6-6F78-46F9-85BB-3CE5780E95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24685"/>
            <a:ext cx="2639002" cy="7157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91ADB8-0B7D-4C07-9371-030B7E7196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125">
            <a:off x="412493" y="4629611"/>
            <a:ext cx="2652624" cy="67651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7F58103-27E8-4AB9-A007-B650E891410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17" y="2644127"/>
            <a:ext cx="1655178" cy="107673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45B269D-4201-4A6F-967C-902B4A4491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646">
            <a:off x="2029986" y="2442156"/>
            <a:ext cx="1759578" cy="104964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8FB24F2-BD90-4146-B3E3-48B7FF93AF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288">
            <a:off x="3863775" y="5973387"/>
            <a:ext cx="2374907" cy="60492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B0F8CFD-1A4C-4846-BE86-D9441C48765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67" y="653313"/>
            <a:ext cx="2483768" cy="64498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AA9D62-0A75-464A-9F41-67EA10DDE95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53" y="1477076"/>
            <a:ext cx="2483768" cy="63415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1939351-8ECA-41EF-AEC4-918EB1BE3D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29" y="4945610"/>
            <a:ext cx="2383035" cy="61406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3C7628C-C3C8-41A1-9A6D-4E5718D37CB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08" y="3971960"/>
            <a:ext cx="2478472" cy="63423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3734BD1-EA58-4BB3-AF8B-9F29377FA59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33" y="5013572"/>
            <a:ext cx="2699792" cy="69748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47CF7D0-EA9B-4220-807F-054810E7014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04" y="2795168"/>
            <a:ext cx="2339752" cy="5885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Rejoignez-nous…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Nous vous proposons :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1°) un encart publicitaire de 4m x 1m sur bâche en fond de court intérieur pour une participation annuelle de 400 € (contrat de 3 ans minimum).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2°) un encart publicitaire de 1m x 0.80 en latérale court intérieur pour une participation annuelle de 250 € (contrat de 3 ans minimum). 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3°) un encart publicitaire A5 sur un panneau A1 dans le hall, dans le </a:t>
            </a:r>
            <a:r>
              <a:rPr lang="fr-FR" sz="1400" dirty="0" err="1">
                <a:latin typeface="Comic Sans MS" pitchFamily="66" charset="0"/>
              </a:rPr>
              <a:t>club-house</a:t>
            </a:r>
            <a:r>
              <a:rPr lang="fr-FR" sz="1400" dirty="0">
                <a:latin typeface="Comic Sans MS" pitchFamily="66" charset="0"/>
              </a:rPr>
              <a:t> et au cours des manifestations organisées par le club, pour toute participation annuelle de 150 €. 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79512" y="5157192"/>
          <a:ext cx="8712968" cy="1463040"/>
        </p:xfrm>
        <a:graphic>
          <a:graphicData uri="http://schemas.openxmlformats.org/drawingml/2006/table">
            <a:tbl>
              <a:tblPr/>
              <a:tblGrid>
                <a:gridCol w="5184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kern="18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encart publicitaire 4m x 1m sur bâche en fond de court intérieur </a:t>
                      </a:r>
                      <a:endParaRPr lang="fr-FR" sz="105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kern="180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400€ par an (contrat de 3 ans minimum).</a:t>
                      </a:r>
                      <a:endParaRPr lang="fr-FR" sz="105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kern="18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encart publicitaire de 1m x 0.80 en latérale court intérieur </a:t>
                      </a:r>
                      <a:endParaRPr lang="fr-FR" sz="105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kern="18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250 € par an (contrat de 3 ans minimum).</a:t>
                      </a:r>
                      <a:endParaRPr lang="fr-FR" sz="105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kern="18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encart publicitaire A5 sur un panneau A1 dans le hall, dans le </a:t>
                      </a:r>
                      <a:r>
                        <a:rPr lang="fr-FR" sz="1600" b="1" kern="180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club-house</a:t>
                      </a:r>
                      <a:r>
                        <a:rPr lang="fr-FR" sz="1600" b="1" kern="18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et au cours des manifestations </a:t>
                      </a:r>
                      <a:endParaRPr lang="fr-FR" sz="105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kern="18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participation annuelle de 150 €.</a:t>
                      </a:r>
                      <a:endParaRPr lang="fr-FR" sz="105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1594"/>
            <a:ext cx="4682290" cy="208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Logo ESF cmjn 96 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35696" cy="183569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1520" y="3861048"/>
            <a:ext cx="8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63688" y="3789040"/>
            <a:ext cx="5832648" cy="286232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600" b="1" dirty="0"/>
          </a:p>
          <a:p>
            <a:pPr algn="ctr"/>
            <a:r>
              <a:rPr lang="fr-FR" b="1" dirty="0"/>
              <a:t>Retrouvez-nous sur</a:t>
            </a:r>
          </a:p>
          <a:p>
            <a:pPr algn="ctr"/>
            <a:endParaRPr lang="fr-FR" sz="600" b="1" dirty="0"/>
          </a:p>
          <a:p>
            <a:pPr algn="ctr"/>
            <a:r>
              <a:rPr lang="fr-FR" dirty="0">
                <a:latin typeface="+mn-lt"/>
                <a:hlinkClick r:id="rId4"/>
              </a:rPr>
              <a:t>https://www.facebook.com/florentinois</a:t>
            </a:r>
            <a:endParaRPr lang="fr-FR" dirty="0">
              <a:latin typeface="+mn-lt"/>
            </a:endParaRPr>
          </a:p>
          <a:p>
            <a:pPr algn="ctr"/>
            <a:endParaRPr lang="fr-FR" sz="600" dirty="0">
              <a:latin typeface="+mn-lt"/>
            </a:endParaRPr>
          </a:p>
          <a:p>
            <a:pPr algn="ctr"/>
            <a:r>
              <a:rPr lang="fr-FR" dirty="0">
                <a:latin typeface="+mn-lt"/>
                <a:hlinkClick r:id="rId5"/>
              </a:rPr>
              <a:t>http://www.esftennis.org</a:t>
            </a:r>
            <a:endParaRPr lang="fr-FR" dirty="0">
              <a:latin typeface="+mn-lt"/>
            </a:endParaRPr>
          </a:p>
          <a:p>
            <a:endParaRPr lang="fr-FR" dirty="0"/>
          </a:p>
          <a:p>
            <a:pPr algn="ctr"/>
            <a:r>
              <a:rPr lang="fr-FR" u="sng" dirty="0"/>
              <a:t>Contact</a:t>
            </a:r>
          </a:p>
          <a:p>
            <a:pPr algn="ctr"/>
            <a:r>
              <a:rPr lang="fr-FR" dirty="0"/>
              <a:t>Michel BOULMEAU </a:t>
            </a:r>
          </a:p>
          <a:p>
            <a:pPr algn="ctr"/>
            <a:r>
              <a:rPr lang="fr-FR" dirty="0"/>
              <a:t>06 31 36 </a:t>
            </a:r>
            <a:r>
              <a:rPr lang="fr-FR" dirty="0" err="1"/>
              <a:t>36</a:t>
            </a:r>
            <a:r>
              <a:rPr lang="fr-FR" dirty="0"/>
              <a:t> 86</a:t>
            </a:r>
          </a:p>
          <a:p>
            <a:pPr algn="ctr"/>
            <a:r>
              <a:rPr lang="fr-FR" dirty="0">
                <a:hlinkClick r:id="rId6"/>
              </a:rPr>
              <a:t>bureau@esftennis.org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12" name="WordArt 4">
            <a:extLst>
              <a:ext uri="{FF2B5EF4-FFF2-40B4-BE49-F238E27FC236}">
                <a16:creationId xmlns:a16="http://schemas.microsoft.com/office/drawing/2014/main" id="{3268CA94-DCCB-2E34-D34E-574B9F2C1A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19106" y="607537"/>
            <a:ext cx="7272808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Entente Sportive du Florentinois </a:t>
            </a:r>
          </a:p>
          <a:p>
            <a:pPr algn="ctr"/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Section Tennis - </a:t>
            </a:r>
            <a:r>
              <a:rPr lang="fr-FR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Padel</a:t>
            </a:r>
            <a:endParaRPr lang="fr-FR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pic>
        <p:nvPicPr>
          <p:cNvPr id="9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15" y="1674337"/>
            <a:ext cx="4743793" cy="21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6761" y="316969"/>
            <a:ext cx="835292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Un peu d'histoire...le </a:t>
            </a:r>
            <a:r>
              <a:rPr lang="fr-FR" dirty="0" err="1">
                <a:latin typeface="Comic Sans MS" pitchFamily="66" charset="0"/>
              </a:rPr>
              <a:t>padel</a:t>
            </a:r>
            <a:r>
              <a:rPr lang="fr-FR" dirty="0">
                <a:latin typeface="Comic Sans MS" pitchFamily="66" charset="0"/>
              </a:rPr>
              <a:t> rejoint le tennis…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En 2021, le complexe tennistique s’étend avec la construction par la Communauté de Communes Serein et Armance de 2 terrains </a:t>
            </a:r>
            <a:r>
              <a:rPr lang="fr-FR" sz="1400" dirty="0" err="1">
                <a:latin typeface="Comic Sans MS" pitchFamily="66" charset="0"/>
              </a:rPr>
              <a:t>semi-couverts</a:t>
            </a:r>
            <a:r>
              <a:rPr lang="fr-FR" sz="1400" dirty="0">
                <a:latin typeface="Comic Sans MS" pitchFamily="66" charset="0"/>
              </a:rPr>
              <a:t> de </a:t>
            </a:r>
            <a:r>
              <a:rPr lang="fr-FR" sz="1400" dirty="0" err="1">
                <a:latin typeface="Comic Sans MS" pitchFamily="66" charset="0"/>
              </a:rPr>
              <a:t>padel</a:t>
            </a:r>
            <a:r>
              <a:rPr lang="fr-FR" sz="1400" dirty="0">
                <a:latin typeface="Comic Sans MS" pitchFamily="66" charset="0"/>
              </a:rPr>
              <a:t>.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Première structure construite dans l’Yonne, le </a:t>
            </a:r>
            <a:r>
              <a:rPr lang="fr-FR" sz="1400" dirty="0" err="1">
                <a:latin typeface="Comic Sans MS" pitchFamily="66" charset="0"/>
              </a:rPr>
              <a:t>padel</a:t>
            </a:r>
            <a:r>
              <a:rPr lang="fr-FR" sz="1400" dirty="0">
                <a:latin typeface="Comic Sans MS" pitchFamily="66" charset="0"/>
              </a:rPr>
              <a:t>, sport à la mode et en pleine expansion, est un atout majeur dans le développement de la section.</a:t>
            </a: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4A956E-C108-DD62-964B-99CE3243F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63" y="4171152"/>
            <a:ext cx="5724128" cy="20463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86A5F8-8033-24A8-29E0-3076B85CD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020">
            <a:off x="401742" y="810701"/>
            <a:ext cx="2087724" cy="1391816"/>
          </a:xfrm>
          <a:prstGeom prst="rect">
            <a:avLst/>
          </a:prstGeom>
        </p:spPr>
      </p:pic>
      <p:pic>
        <p:nvPicPr>
          <p:cNvPr id="8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7425"/>
            <a:ext cx="4796878" cy="21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932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2012, nouvelles installations, équipe étoffée, nouvel élan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pPr algn="just"/>
            <a:r>
              <a:rPr lang="fr-FR" sz="1400" dirty="0">
                <a:latin typeface="Comic Sans MS" pitchFamily="66" charset="0"/>
              </a:rPr>
              <a:t>Depuis novembre 2012, la gestion du complexe tennistique, une des plus belles installations de Bourgogne, est confiée à l'ESF TENNIS, section de l'Entente Sportive du Florentinois. 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Cette structure a permis à l'ESF TENNIS de se développer.</a:t>
            </a:r>
          </a:p>
          <a:p>
            <a:endParaRPr lang="fr-FR" sz="1400" dirty="0">
              <a:latin typeface="Comic Sans MS" pitchFamily="66" charset="0"/>
            </a:endParaRPr>
          </a:p>
          <a:p>
            <a:pPr algn="just"/>
            <a:r>
              <a:rPr lang="fr-FR" sz="1400" dirty="0">
                <a:latin typeface="Comic Sans MS" pitchFamily="66" charset="0"/>
              </a:rPr>
              <a:t>Passé en une décennie de 74 à 216 licenciés (+192 %), le club a investi dans la formation de deux jeunes espoirs qui ont obtenu leur diplôme d'état. Afin de permettre à chaque adhérent de bénéficier de cours de tennis et de </a:t>
            </a:r>
            <a:r>
              <a:rPr lang="fr-FR" sz="1400" dirty="0" err="1">
                <a:latin typeface="Comic Sans MS" pitchFamily="66" charset="0"/>
              </a:rPr>
              <a:t>padel</a:t>
            </a:r>
            <a:r>
              <a:rPr lang="fr-FR" sz="1400" dirty="0">
                <a:latin typeface="Comic Sans MS" pitchFamily="66" charset="0"/>
              </a:rPr>
              <a:t> de qualité et d'assurer la continuité de l'apprentissage du tennis, l'ESF tennis a salarié en CDII ses deux moniteurs.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Les 217 licenciés se répartissent en :</a:t>
            </a:r>
          </a:p>
          <a:p>
            <a:r>
              <a:rPr lang="fr-FR" sz="1400" dirty="0">
                <a:latin typeface="Comic Sans MS" pitchFamily="66" charset="0"/>
              </a:rPr>
              <a:t>      101 jeunes (66 garçons, 35 filles)</a:t>
            </a:r>
          </a:p>
          <a:p>
            <a:r>
              <a:rPr lang="fr-FR" sz="1400" dirty="0">
                <a:latin typeface="Comic Sans MS" pitchFamily="66" charset="0"/>
              </a:rPr>
              <a:t>      116 adultes (74 hommes, 42 femmes)</a:t>
            </a: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6" name="Image 5" descr="P10606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47386">
            <a:off x="2377136" y="4734661"/>
            <a:ext cx="2041827" cy="15313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86A5F8-8033-24A8-29E0-3076B85CD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020">
            <a:off x="5604201" y="4286703"/>
            <a:ext cx="2432955" cy="1621970"/>
          </a:xfrm>
          <a:prstGeom prst="rect">
            <a:avLst/>
          </a:prstGeom>
        </p:spPr>
      </p:pic>
      <p:pic>
        <p:nvPicPr>
          <p:cNvPr id="9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81" y="332656"/>
            <a:ext cx="3788766" cy="16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3529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217 licenciés, résidant dans le Florentinois, mais pas seulement 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pic>
        <p:nvPicPr>
          <p:cNvPr id="10" name="Image 9" descr="virtua 12.jpg"/>
          <p:cNvPicPr>
            <a:picLocks noChangeAspect="1"/>
          </p:cNvPicPr>
          <p:nvPr/>
        </p:nvPicPr>
        <p:blipFill>
          <a:blip r:embed="rId3" cstate="print"/>
          <a:srcRect l="2780"/>
          <a:stretch>
            <a:fillRect/>
          </a:stretch>
        </p:blipFill>
        <p:spPr>
          <a:xfrm>
            <a:off x="7099057" y="2996952"/>
            <a:ext cx="2044943" cy="2929556"/>
          </a:xfrm>
          <a:prstGeom prst="rect">
            <a:avLst/>
          </a:prstGeom>
        </p:spPr>
      </p:pic>
      <p:pic>
        <p:nvPicPr>
          <p:cNvPr id="11" name="Image 10" descr="FEDERER NB.jpg"/>
          <p:cNvPicPr>
            <a:picLocks noChangeAspect="1"/>
          </p:cNvPicPr>
          <p:nvPr/>
        </p:nvPicPr>
        <p:blipFill>
          <a:blip r:embed="rId4" cstate="print"/>
          <a:srcRect l="9002" r="11552"/>
          <a:stretch>
            <a:fillRect/>
          </a:stretch>
        </p:blipFill>
        <p:spPr>
          <a:xfrm>
            <a:off x="467544" y="2502072"/>
            <a:ext cx="1763688" cy="3447208"/>
          </a:xfrm>
          <a:prstGeom prst="rect">
            <a:avLst/>
          </a:prstGeom>
        </p:spPr>
      </p:pic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3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081059"/>
              </p:ext>
            </p:extLst>
          </p:nvPr>
        </p:nvGraphicFramePr>
        <p:xfrm>
          <a:off x="2111373" y="2422195"/>
          <a:ext cx="5012794" cy="412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07236"/>
            <a:ext cx="4796878" cy="21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228123"/>
            <a:ext cx="835292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Une gestion rigoureuse au service du développement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Le développement de important du club depuis l’emménagement à Vergigny s’est accompagné d’une hausse importante du budget annuel, passé de 19 124 € (2011/2012) à plus de 100 000 € en 2021.</a:t>
            </a:r>
          </a:p>
          <a:p>
            <a:endParaRPr lang="fr-FR" sz="1400" b="1" dirty="0">
              <a:latin typeface="Comic Sans MS" pitchFamily="66" charset="0"/>
            </a:endParaRPr>
          </a:p>
          <a:p>
            <a:endParaRPr lang="fr-FR" sz="1400" b="1" dirty="0">
              <a:latin typeface="Comic Sans MS" pitchFamily="66" charset="0"/>
            </a:endParaRPr>
          </a:p>
          <a:p>
            <a:r>
              <a:rPr lang="fr-FR" sz="1400" b="1" dirty="0">
                <a:latin typeface="Comic Sans MS" pitchFamily="66" charset="0"/>
              </a:rPr>
              <a:t>							</a:t>
            </a:r>
            <a:endParaRPr lang="fr-FR" sz="1400" b="1" dirty="0">
              <a:latin typeface="Carlito" panose="020F0502020204030204" pitchFamily="34" charset="0"/>
              <a:cs typeface="Carlito" panose="020F0502020204030204" pitchFamily="34" charset="0"/>
            </a:endParaRPr>
          </a:p>
          <a:p>
            <a:endParaRPr lang="fr-FR" sz="1400" b="1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pPr algn="just"/>
            <a:endParaRPr lang="fr-FR" sz="1400" dirty="0">
              <a:latin typeface="Comic Sans MS" pitchFamily="66" charset="0"/>
            </a:endParaRPr>
          </a:p>
          <a:p>
            <a:pPr algn="just"/>
            <a:r>
              <a:rPr lang="fr-FR" sz="1400" dirty="0">
                <a:latin typeface="Comic Sans MS" pitchFamily="66" charset="0"/>
              </a:rPr>
              <a:t>Les dépenses sont importantes car l'ESF TENNIS est une des seules sections sportives de la Communauté de Communes Serein et Armance à assumer en totalité ses charges de fonctionnement.</a:t>
            </a:r>
          </a:p>
          <a:p>
            <a:pPr algn="just"/>
            <a:endParaRPr lang="fr-FR" sz="1400" dirty="0">
              <a:latin typeface="Comic Sans MS" pitchFamily="66" charset="0"/>
            </a:endParaRPr>
          </a:p>
          <a:p>
            <a:pPr algn="just"/>
            <a:r>
              <a:rPr lang="fr-FR" sz="1400" dirty="0">
                <a:latin typeface="Comic Sans MS" pitchFamily="66" charset="0"/>
              </a:rPr>
              <a:t>En effet, le club finance l'entretien, l'eau, le chauffage, l'éclairage, la production d'eau chaude, les sanitaires, l'assurance, le système de réservation par Internet, le contrôle d'accès, etc...</a:t>
            </a:r>
          </a:p>
          <a:p>
            <a:pPr algn="just"/>
            <a:endParaRPr lang="fr-FR" sz="1400" dirty="0">
              <a:latin typeface="Comic Sans MS" pitchFamily="66" charset="0"/>
            </a:endParaRPr>
          </a:p>
          <a:p>
            <a:pPr algn="just"/>
            <a:r>
              <a:rPr lang="fr-FR" sz="1400" dirty="0">
                <a:latin typeface="Comic Sans MS" pitchFamily="66" charset="0"/>
              </a:rPr>
              <a:t>Par ailleurs, l’augmentation  du nombre d’adhérents a entraîné naturellement une hausse du volume horaires des cours dispensés par nos deux moniteurs Diplômés d’Etat.	</a:t>
            </a:r>
            <a:endParaRPr lang="fr-FR" sz="1400" u="sng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A6968ED4-806D-188F-255D-866FDDCE66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322002"/>
              </p:ext>
            </p:extLst>
          </p:nvPr>
        </p:nvGraphicFramePr>
        <p:xfrm>
          <a:off x="251520" y="1268760"/>
          <a:ext cx="5561048" cy="310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3168352" cy="14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AF0B49-E45F-775B-9482-440AD9904F9E}"/>
              </a:ext>
            </a:extLst>
          </p:cNvPr>
          <p:cNvSpPr txBox="1"/>
          <p:nvPr/>
        </p:nvSpPr>
        <p:spPr>
          <a:xfrm>
            <a:off x="5792034" y="1268760"/>
            <a:ext cx="202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Carlito" panose="020F0502020204030204" pitchFamily="34" charset="0"/>
                <a:cs typeface="Carlito" panose="020F0502020204030204" pitchFamily="34" charset="0"/>
              </a:rPr>
              <a:t>dont 40 00 € d’investissement/subvention pour la construction du bâtiment PADEL</a:t>
            </a:r>
            <a:endParaRPr lang="fr-FR" sz="1100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973A4EB-D41C-5BEC-E85B-FE7C3525053F}"/>
              </a:ext>
            </a:extLst>
          </p:cNvPr>
          <p:cNvCxnSpPr/>
          <p:nvPr/>
        </p:nvCxnSpPr>
        <p:spPr>
          <a:xfrm flipH="1">
            <a:off x="5364088" y="1412776"/>
            <a:ext cx="44848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228123"/>
            <a:ext cx="83529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Une gestion rigoureuse au service du développement</a:t>
            </a: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Malgré l’accroissement régulier des charges, le club affiche pour la neuvième année consécutive un excédent d’exercice, garantissant sa pérennité. </a:t>
            </a: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C789700-19EC-4DA3-D24D-71BDF61849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5914879"/>
              </p:ext>
            </p:extLst>
          </p:nvPr>
        </p:nvGraphicFramePr>
        <p:xfrm>
          <a:off x="755576" y="1634027"/>
          <a:ext cx="7920880" cy="4980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2736"/>
            <a:ext cx="3168352" cy="14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6954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9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Des charges plutôt bien contenues, sans nuire au développement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r>
              <a:rPr lang="fr-FR" dirty="0">
                <a:latin typeface="Comic Sans MS" pitchFamily="66" charset="0"/>
              </a:rPr>
              <a:t>Budget 2021</a:t>
            </a:r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	</a:t>
            </a:r>
            <a:endParaRPr lang="fr-FR" sz="1400" u="sng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90330DB-A4F3-1A25-5946-13BFB74475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106589"/>
              </p:ext>
            </p:extLst>
          </p:nvPr>
        </p:nvGraphicFramePr>
        <p:xfrm>
          <a:off x="519518" y="1353682"/>
          <a:ext cx="811911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664"/>
            <a:ext cx="3168352" cy="14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9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Une recherche permanente de nouvelles recettes au service</a:t>
            </a:r>
          </a:p>
          <a:p>
            <a:r>
              <a:rPr lang="fr-FR" dirty="0">
                <a:latin typeface="Comic Sans MS" pitchFamily="66" charset="0"/>
              </a:rPr>
              <a:t>de ce  développement</a:t>
            </a:r>
          </a:p>
          <a:p>
            <a:endParaRPr lang="fr-FR" dirty="0">
              <a:latin typeface="Comic Sans MS" pitchFamily="66" charset="0"/>
            </a:endParaRPr>
          </a:p>
          <a:p>
            <a:r>
              <a:rPr lang="fr-FR" dirty="0">
                <a:latin typeface="Comic Sans MS" pitchFamily="66" charset="0"/>
              </a:rPr>
              <a:t>Budget 2021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  <a:p>
            <a:r>
              <a:rPr lang="fr-FR" sz="1400" dirty="0">
                <a:latin typeface="Comic Sans MS" pitchFamily="66" charset="0"/>
              </a:rPr>
              <a:t>	</a:t>
            </a:r>
            <a:endParaRPr lang="fr-FR" sz="1400" u="sng" dirty="0">
              <a:latin typeface="Comic Sans MS" pitchFamily="66" charset="0"/>
            </a:endParaRPr>
          </a:p>
          <a:p>
            <a:endParaRPr lang="fr-FR" sz="1400" dirty="0">
              <a:latin typeface="Comic Sans MS" pitchFamily="66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7FF29062-14CE-4F51-9176-41C82CDB29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125309"/>
              </p:ext>
            </p:extLst>
          </p:nvPr>
        </p:nvGraphicFramePr>
        <p:xfrm>
          <a:off x="631381" y="1642507"/>
          <a:ext cx="811911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 descr="H:\Nos données\1TENNIS\Logo tennis et raquette\Logo ESF tennis padel couleur\Logo ESF tennis padel couleur CMJN-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85" y="548680"/>
            <a:ext cx="3168352" cy="14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4733</TotalTime>
  <Words>1097</Words>
  <Application>Microsoft Office PowerPoint</Application>
  <PresentationFormat>Affichage à l'écran (4:3)</PresentationFormat>
  <Paragraphs>288</Paragraphs>
  <Slides>27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Carlito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Jean-Etienne</dc:creator>
  <cp:lastModifiedBy>jean-etienne.lhoste@laposte.net</cp:lastModifiedBy>
  <cp:revision>580</cp:revision>
  <cp:lastPrinted>2022-07-08T20:19:04Z</cp:lastPrinted>
  <dcterms:created xsi:type="dcterms:W3CDTF">2009-02-17T21:33:31Z</dcterms:created>
  <dcterms:modified xsi:type="dcterms:W3CDTF">2022-07-22T09:27:26Z</dcterms:modified>
</cp:coreProperties>
</file>